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64" r:id="rId7"/>
    <p:sldId id="265" r:id="rId8"/>
    <p:sldId id="258" r:id="rId9"/>
    <p:sldId id="259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A80974-3153-6ABA-BC40-BC46B7BB2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412" y="556181"/>
            <a:ext cx="9436231" cy="3494655"/>
          </a:xfrm>
        </p:spPr>
        <p:txBody>
          <a:bodyPr/>
          <a:lstStyle/>
          <a:p>
            <a:pPr algn="ctr"/>
            <a:r>
              <a:rPr lang="pl-PL" dirty="0"/>
              <a:t>PLANOWANE ZMIANY </a:t>
            </a:r>
            <a:br>
              <a:rPr lang="pl-PL" dirty="0"/>
            </a:br>
            <a:r>
              <a:rPr lang="pl-PL" dirty="0"/>
              <a:t>W SIECI SZKÓŁ </a:t>
            </a:r>
            <a:br>
              <a:rPr lang="pl-PL" dirty="0"/>
            </a:br>
            <a:r>
              <a:rPr lang="pl-PL" dirty="0"/>
              <a:t>I PRZEDSZKOLI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8FD53BB-989B-8831-72C2-5032DD012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W GMINIE KRUPSKI MŁYN </a:t>
            </a:r>
          </a:p>
        </p:txBody>
      </p:sp>
    </p:spTree>
    <p:extLst>
      <p:ext uri="{BB962C8B-B14F-4D97-AF65-F5344CB8AC3E}">
        <p14:creationId xmlns:p14="http://schemas.microsoft.com/office/powerpoint/2010/main" val="87191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508AB-DAAB-2F27-916D-B87B07A8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4" y="232528"/>
            <a:ext cx="8881446" cy="1502004"/>
          </a:xfrm>
        </p:spPr>
        <p:txBody>
          <a:bodyPr>
            <a:normAutofit fontScale="90000"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pl-PL" dirty="0"/>
              <a:t>JEDNYM Z POWODÓW PLANOWANYCH ZMIAN JEST NISKA DEMOGRAFIA W NASZEJ GMINIE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641DCA7B-F022-FFD3-98DF-FF4F2CD465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579577"/>
              </p:ext>
            </p:extLst>
          </p:nvPr>
        </p:nvGraphicFramePr>
        <p:xfrm>
          <a:off x="584462" y="2253006"/>
          <a:ext cx="9125146" cy="3421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0676">
                  <a:extLst>
                    <a:ext uri="{9D8B030D-6E8A-4147-A177-3AD203B41FA5}">
                      <a16:colId xmlns:a16="http://schemas.microsoft.com/office/drawing/2014/main" val="1895406768"/>
                    </a:ext>
                  </a:extLst>
                </a:gridCol>
                <a:gridCol w="1089514">
                  <a:extLst>
                    <a:ext uri="{9D8B030D-6E8A-4147-A177-3AD203B41FA5}">
                      <a16:colId xmlns:a16="http://schemas.microsoft.com/office/drawing/2014/main" val="1519973931"/>
                    </a:ext>
                  </a:extLst>
                </a:gridCol>
                <a:gridCol w="1115194">
                  <a:extLst>
                    <a:ext uri="{9D8B030D-6E8A-4147-A177-3AD203B41FA5}">
                      <a16:colId xmlns:a16="http://schemas.microsoft.com/office/drawing/2014/main" val="1066779235"/>
                    </a:ext>
                  </a:extLst>
                </a:gridCol>
                <a:gridCol w="1045494">
                  <a:extLst>
                    <a:ext uri="{9D8B030D-6E8A-4147-A177-3AD203B41FA5}">
                      <a16:colId xmlns:a16="http://schemas.microsoft.com/office/drawing/2014/main" val="1507423699"/>
                    </a:ext>
                  </a:extLst>
                </a:gridCol>
                <a:gridCol w="1045494">
                  <a:extLst>
                    <a:ext uri="{9D8B030D-6E8A-4147-A177-3AD203B41FA5}">
                      <a16:colId xmlns:a16="http://schemas.microsoft.com/office/drawing/2014/main" val="2710791759"/>
                    </a:ext>
                  </a:extLst>
                </a:gridCol>
                <a:gridCol w="1045494">
                  <a:extLst>
                    <a:ext uri="{9D8B030D-6E8A-4147-A177-3AD203B41FA5}">
                      <a16:colId xmlns:a16="http://schemas.microsoft.com/office/drawing/2014/main" val="2201509703"/>
                    </a:ext>
                  </a:extLst>
                </a:gridCol>
                <a:gridCol w="1176640">
                  <a:extLst>
                    <a:ext uri="{9D8B030D-6E8A-4147-A177-3AD203B41FA5}">
                      <a16:colId xmlns:a16="http://schemas.microsoft.com/office/drawing/2014/main" val="2968835995"/>
                    </a:ext>
                  </a:extLst>
                </a:gridCol>
                <a:gridCol w="1176640">
                  <a:extLst>
                    <a:ext uri="{9D8B030D-6E8A-4147-A177-3AD203B41FA5}">
                      <a16:colId xmlns:a16="http://schemas.microsoft.com/office/drawing/2014/main" val="3977341568"/>
                    </a:ext>
                  </a:extLst>
                </a:gridCol>
              </a:tblGrid>
              <a:tr h="33934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Rok urodzenia dziecka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Liczba dzieci ogółem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w tym: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95288"/>
                  </a:ext>
                </a:extLst>
              </a:tr>
              <a:tr h="6015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Krupski Młyn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Ziętek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Potępa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Żyłka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Kanol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</a:rPr>
                        <a:t>Odmuchów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0607452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2018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7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7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9698918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2019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27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4711269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2020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24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6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7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3662132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2021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23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2174297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2022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9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0634448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2023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4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6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31485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2024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9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0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7119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26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6465DB-4281-712A-B946-9E300F3E7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NISKA DEMOGRAFIA WIĄŻE SIĘ Z MAŁĄ LICZEBNOŚCIĄ UCZNIÓW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DC6844E-6FE1-F3F9-BF91-D983AB7DC3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924448"/>
              </p:ext>
            </p:extLst>
          </p:nvPr>
        </p:nvGraphicFramePr>
        <p:xfrm>
          <a:off x="386498" y="1930400"/>
          <a:ext cx="9596488" cy="4288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0241">
                  <a:extLst>
                    <a:ext uri="{9D8B030D-6E8A-4147-A177-3AD203B41FA5}">
                      <a16:colId xmlns:a16="http://schemas.microsoft.com/office/drawing/2014/main" val="2945452165"/>
                    </a:ext>
                  </a:extLst>
                </a:gridCol>
                <a:gridCol w="1575164">
                  <a:extLst>
                    <a:ext uri="{9D8B030D-6E8A-4147-A177-3AD203B41FA5}">
                      <a16:colId xmlns:a16="http://schemas.microsoft.com/office/drawing/2014/main" val="1303596965"/>
                    </a:ext>
                  </a:extLst>
                </a:gridCol>
                <a:gridCol w="1432705">
                  <a:extLst>
                    <a:ext uri="{9D8B030D-6E8A-4147-A177-3AD203B41FA5}">
                      <a16:colId xmlns:a16="http://schemas.microsoft.com/office/drawing/2014/main" val="2683014987"/>
                    </a:ext>
                  </a:extLst>
                </a:gridCol>
                <a:gridCol w="1861100">
                  <a:extLst>
                    <a:ext uri="{9D8B030D-6E8A-4147-A177-3AD203B41FA5}">
                      <a16:colId xmlns:a16="http://schemas.microsoft.com/office/drawing/2014/main" val="1184990444"/>
                    </a:ext>
                  </a:extLst>
                </a:gridCol>
                <a:gridCol w="2321107">
                  <a:extLst>
                    <a:ext uri="{9D8B030D-6E8A-4147-A177-3AD203B41FA5}">
                      <a16:colId xmlns:a16="http://schemas.microsoft.com/office/drawing/2014/main" val="969927603"/>
                    </a:ext>
                  </a:extLst>
                </a:gridCol>
                <a:gridCol w="1116171">
                  <a:extLst>
                    <a:ext uri="{9D8B030D-6E8A-4147-A177-3AD203B41FA5}">
                      <a16:colId xmlns:a16="http://schemas.microsoft.com/office/drawing/2014/main" val="3727927041"/>
                    </a:ext>
                  </a:extLst>
                </a:gridCol>
              </a:tblGrid>
              <a:tr h="1342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Rok szkolny 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ZSP Potępa- Szkoła Podstawowa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ZSP Potępa-Przedszkole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Przedszkole nr 1</a:t>
                      </a:r>
                      <a:endParaRPr lang="pl-PL" sz="12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w Krupskim Młynie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z oddziałem w Ziętku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Szkoła Podstawowa nr 1 </a:t>
                      </a:r>
                      <a:br>
                        <a:rPr lang="pl-PL" sz="1200" kern="0" dirty="0">
                          <a:effectLst/>
                        </a:rPr>
                      </a:br>
                      <a:r>
                        <a:rPr lang="pl-PL" sz="1200" kern="0" dirty="0">
                          <a:effectLst/>
                        </a:rPr>
                        <a:t>w Krupskim Młynie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RAZEM</a:t>
                      </a:r>
                      <a:endParaRPr lang="pl-PL" sz="12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 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36087062"/>
                  </a:ext>
                </a:extLst>
              </a:tr>
              <a:tr h="5892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2020/2021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88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25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62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151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326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4194288"/>
                  </a:ext>
                </a:extLst>
              </a:tr>
              <a:tr h="5892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2021/2022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85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67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155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332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42191859"/>
                  </a:ext>
                </a:extLst>
              </a:tr>
              <a:tr h="5892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2022/2023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78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72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147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322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918234"/>
                  </a:ext>
                </a:extLst>
              </a:tr>
              <a:tr h="5892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2023/2024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67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76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143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311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12500579"/>
                  </a:ext>
                </a:extLst>
              </a:tr>
              <a:tr h="5892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2024/2025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69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25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>
                          <a:effectLst/>
                        </a:rPr>
                        <a:t>75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152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0" dirty="0">
                          <a:effectLst/>
                        </a:rPr>
                        <a:t>321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95951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843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DE3C81-0E93-D006-7521-1E902F68B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LICZBA DZIECI W KLASACH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2DAD250-768D-1D0A-0685-0CCD65B495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014330"/>
              </p:ext>
            </p:extLst>
          </p:nvPr>
        </p:nvGraphicFramePr>
        <p:xfrm>
          <a:off x="307230" y="1743958"/>
          <a:ext cx="4189356" cy="3323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1814">
                  <a:extLst>
                    <a:ext uri="{9D8B030D-6E8A-4147-A177-3AD203B41FA5}">
                      <a16:colId xmlns:a16="http://schemas.microsoft.com/office/drawing/2014/main" val="4144595578"/>
                    </a:ext>
                  </a:extLst>
                </a:gridCol>
                <a:gridCol w="2107542">
                  <a:extLst>
                    <a:ext uri="{9D8B030D-6E8A-4147-A177-3AD203B41FA5}">
                      <a16:colId xmlns:a16="http://schemas.microsoft.com/office/drawing/2014/main" val="3208160015"/>
                    </a:ext>
                  </a:extLst>
                </a:gridCol>
              </a:tblGrid>
              <a:tr h="33236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ZESPÓŁ SZKOLNO- PRZEDSZKOLNY W POTĘPIE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189133"/>
                  </a:ext>
                </a:extLst>
              </a:tr>
              <a:tr h="349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KLASA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LICZBA UCZNIÓW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187077"/>
                  </a:ext>
                </a:extLst>
              </a:tr>
              <a:tr h="332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9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032978"/>
                  </a:ext>
                </a:extLst>
              </a:tr>
              <a:tr h="314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7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83018"/>
                  </a:ext>
                </a:extLst>
              </a:tr>
              <a:tr h="271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8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9795"/>
                  </a:ext>
                </a:extLst>
              </a:tr>
              <a:tr h="305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IV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7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361333"/>
                  </a:ext>
                </a:extLst>
              </a:tr>
              <a:tr h="305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11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84131"/>
                  </a:ext>
                </a:extLst>
              </a:tr>
              <a:tr h="305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10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428297"/>
                  </a:ext>
                </a:extLst>
              </a:tr>
              <a:tr h="244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13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768409"/>
                  </a:ext>
                </a:extLst>
              </a:tr>
              <a:tr h="288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VIII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4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704783"/>
                  </a:ext>
                </a:extLst>
              </a:tr>
              <a:tr h="271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ŁĄCZNIE: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69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304504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2DD123B-E4F1-F3EC-71DD-752B18BE2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234978"/>
              </p:ext>
            </p:extLst>
          </p:nvPr>
        </p:nvGraphicFramePr>
        <p:xfrm>
          <a:off x="5335570" y="1743958"/>
          <a:ext cx="4396247" cy="32947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4624">
                  <a:extLst>
                    <a:ext uri="{9D8B030D-6E8A-4147-A177-3AD203B41FA5}">
                      <a16:colId xmlns:a16="http://schemas.microsoft.com/office/drawing/2014/main" val="195523635"/>
                    </a:ext>
                  </a:extLst>
                </a:gridCol>
                <a:gridCol w="2211623">
                  <a:extLst>
                    <a:ext uri="{9D8B030D-6E8A-4147-A177-3AD203B41FA5}">
                      <a16:colId xmlns:a16="http://schemas.microsoft.com/office/drawing/2014/main" val="2602482787"/>
                    </a:ext>
                  </a:extLst>
                </a:gridCol>
              </a:tblGrid>
              <a:tr h="32953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SZKOŁA PODSTAWOWA NR 1 W KRUPSKIM MŁYNIE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42654"/>
                  </a:ext>
                </a:extLst>
              </a:tr>
              <a:tr h="346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KLASA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LICZBA UCZNIÓW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900201"/>
                  </a:ext>
                </a:extLst>
              </a:tr>
              <a:tr h="329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19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580822"/>
                  </a:ext>
                </a:extLst>
              </a:tr>
              <a:tr h="312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17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71"/>
                  </a:ext>
                </a:extLst>
              </a:tr>
              <a:tr h="26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18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031397"/>
                  </a:ext>
                </a:extLst>
              </a:tr>
              <a:tr h="303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IV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16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743030"/>
                  </a:ext>
                </a:extLst>
              </a:tr>
              <a:tr h="303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22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494732"/>
                  </a:ext>
                </a:extLst>
              </a:tr>
              <a:tr h="303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24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477633"/>
                  </a:ext>
                </a:extLst>
              </a:tr>
              <a:tr h="242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22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35276"/>
                  </a:ext>
                </a:extLst>
              </a:tr>
              <a:tr h="286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VIII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14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473261"/>
                  </a:ext>
                </a:extLst>
              </a:tr>
              <a:tr h="26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ŁĄCZNIE: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152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501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010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6BCE3E-B2F6-C829-1EEC-37F7EAA80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20" y="260808"/>
            <a:ext cx="8596668" cy="1320800"/>
          </a:xfrm>
        </p:spPr>
        <p:txBody>
          <a:bodyPr/>
          <a:lstStyle/>
          <a:p>
            <a:pPr algn="ctr"/>
            <a:r>
              <a:rPr lang="pl-PL" dirty="0"/>
              <a:t>LICZBA DZIECI W PRZEDSZKOLACH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4B7ADF74-4E42-9A9B-54F6-4D7F2C5FC7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803536"/>
              </p:ext>
            </p:extLst>
          </p:nvPr>
        </p:nvGraphicFramePr>
        <p:xfrm>
          <a:off x="1498861" y="2149311"/>
          <a:ext cx="7466029" cy="279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0776">
                  <a:extLst>
                    <a:ext uri="{9D8B030D-6E8A-4147-A177-3AD203B41FA5}">
                      <a16:colId xmlns:a16="http://schemas.microsoft.com/office/drawing/2014/main" val="2441042801"/>
                    </a:ext>
                  </a:extLst>
                </a:gridCol>
                <a:gridCol w="3785253">
                  <a:extLst>
                    <a:ext uri="{9D8B030D-6E8A-4147-A177-3AD203B41FA5}">
                      <a16:colId xmlns:a16="http://schemas.microsoft.com/office/drawing/2014/main" val="853865879"/>
                    </a:ext>
                  </a:extLst>
                </a:gridCol>
              </a:tblGrid>
              <a:tr h="54432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LICZBA DZIECI W PRZEDSZKOLACH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7619"/>
                  </a:ext>
                </a:extLst>
              </a:tr>
              <a:tr h="678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PRZEDSZKOLE NR 1 W KRUPSKIM MŁYNIE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50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827530"/>
                  </a:ext>
                </a:extLst>
              </a:tr>
              <a:tr h="678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PRZEDSZKOLE NR 1 W KRUPSKIM MŁYNIE ODD.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ZIĘTKU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23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784690"/>
                  </a:ext>
                </a:extLst>
              </a:tr>
              <a:tr h="444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PRZEDSZKOLE W ZSP W POTĘPIE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25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31018"/>
                  </a:ext>
                </a:extLst>
              </a:tr>
              <a:tr h="444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ŁĄCZNIE: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98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48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069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217B94-F85F-91D8-340E-D71E2D358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7" y="336223"/>
            <a:ext cx="9530499" cy="1002383"/>
          </a:xfrm>
        </p:spPr>
        <p:txBody>
          <a:bodyPr>
            <a:normAutofit/>
          </a:bodyPr>
          <a:lstStyle/>
          <a:p>
            <a:pPr algn="ctr"/>
            <a:r>
              <a:rPr lang="pl-PL" sz="2400" dirty="0"/>
              <a:t>Planowane zmiany dotyczą utworzenia jednej szkoły podstawowej w Krupskim Młynie oraz jednego przedszkola w Potępie.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2063F396-8E6A-ACE4-38B9-0922E73EF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485483"/>
              </p:ext>
            </p:extLst>
          </p:nvPr>
        </p:nvGraphicFramePr>
        <p:xfrm>
          <a:off x="1904214" y="1442302"/>
          <a:ext cx="667417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63">
                  <a:extLst>
                    <a:ext uri="{9D8B030D-6E8A-4147-A177-3AD203B41FA5}">
                      <a16:colId xmlns:a16="http://schemas.microsoft.com/office/drawing/2014/main" val="3315352085"/>
                    </a:ext>
                  </a:extLst>
                </a:gridCol>
                <a:gridCol w="3321415">
                  <a:extLst>
                    <a:ext uri="{9D8B030D-6E8A-4147-A177-3AD203B41FA5}">
                      <a16:colId xmlns:a16="http://schemas.microsoft.com/office/drawing/2014/main" val="2378677306"/>
                    </a:ext>
                  </a:extLst>
                </a:gridCol>
              </a:tblGrid>
              <a:tr h="799034">
                <a:tc>
                  <a:txBody>
                    <a:bodyPr/>
                    <a:lstStyle/>
                    <a:p>
                      <a:r>
                        <a:rPr lang="pl-PL" dirty="0"/>
                        <a:t>LICZEBNOŚĆ KLAS </a:t>
                      </a:r>
                      <a:br>
                        <a:rPr lang="pl-PL" dirty="0"/>
                      </a:br>
                      <a:r>
                        <a:rPr lang="pl-PL" dirty="0"/>
                        <a:t>W JEDNEJ WSPÓLNEJ SZKOLE PODSTAWOWEJ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17437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63970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61223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90263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90055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35377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12183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332578"/>
                  </a:ext>
                </a:extLst>
              </a:tr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VIII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771232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F695FCBF-ED6F-DDED-278A-3724CCC7BD9F}"/>
              </a:ext>
            </a:extLst>
          </p:cNvPr>
          <p:cNvSpPr txBox="1"/>
          <p:nvPr/>
        </p:nvSpPr>
        <p:spPr>
          <a:xfrm>
            <a:off x="532614" y="5722070"/>
            <a:ext cx="9379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KLASY BARDZIEJ LICZNE ZOSTANĄ PODZIELONE NA DWIE MNIEJSZE </a:t>
            </a:r>
            <a:br>
              <a:rPr lang="pl-PL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DLA ZACHOWANIA ETATÓW NAUCZYCIELI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501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7CED7527-0111-4253-8F51-AB4BF4791474}"/>
              </a:ext>
            </a:extLst>
          </p:cNvPr>
          <p:cNvSpPr txBox="1"/>
          <p:nvPr/>
        </p:nvSpPr>
        <p:spPr>
          <a:xfrm>
            <a:off x="584462" y="810705"/>
            <a:ext cx="87197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  <a:t>SZKOŁA PODSTAWOWA W KRUPSKIM MŁYNIE JEST</a:t>
            </a:r>
            <a:b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  <a:t> W STANIE PRZYJĄĆ PONAD 380 UCZNIÓW (OBECNIE UCZY SIĘ W NIEJ 152) , </a:t>
            </a:r>
            <a:b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  <a:t>W ZWIĄZKU Z TYM KAŻDY UCZEŃ SZKOŁY PODSTAWOWEJ W POTĘPIE ZNAJDZIE W NIEJ </a:t>
            </a:r>
          </a:p>
          <a:p>
            <a:pPr algn="ctr"/>
            <a: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  <a:t>DLA SIEBIE MIEJSCE, RÓWNIEŻ DZIECI Z GMIN OŚCIENNYCH, KTÓRE OBECNIE UCZĘSZCZAJĄ </a:t>
            </a:r>
          </a:p>
          <a:p>
            <a:pPr algn="ctr"/>
            <a: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  <a:t>DO PLACÓWKI A TAKŻE TE KTÓRE BĘDĄ CHCIAŁY SIĘ DO PLACÓWKI ZAPISAĆ W KOLEJNYCH REKRUTACJACH. </a:t>
            </a:r>
          </a:p>
        </p:txBody>
      </p:sp>
    </p:spTree>
    <p:extLst>
      <p:ext uri="{BB962C8B-B14F-4D97-AF65-F5344CB8AC3E}">
        <p14:creationId xmlns:p14="http://schemas.microsoft.com/office/powerpoint/2010/main" val="239991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8ECBD-7B9D-AB81-9265-A0405C8D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pl-PL" dirty="0"/>
              <a:t>A TAKŻE WYSOKIE KOSZTY PONOSZONE PRZEZ GMINĘ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E361BF0C-D2A2-7C62-0F43-7FFDA7D31D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753857"/>
              </p:ext>
            </p:extLst>
          </p:nvPr>
        </p:nvGraphicFramePr>
        <p:xfrm>
          <a:off x="810705" y="2083325"/>
          <a:ext cx="8596668" cy="3233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5234">
                  <a:extLst>
                    <a:ext uri="{9D8B030D-6E8A-4147-A177-3AD203B41FA5}">
                      <a16:colId xmlns:a16="http://schemas.microsoft.com/office/drawing/2014/main" val="582018897"/>
                    </a:ext>
                  </a:extLst>
                </a:gridCol>
                <a:gridCol w="2695717">
                  <a:extLst>
                    <a:ext uri="{9D8B030D-6E8A-4147-A177-3AD203B41FA5}">
                      <a16:colId xmlns:a16="http://schemas.microsoft.com/office/drawing/2014/main" val="2505268928"/>
                    </a:ext>
                  </a:extLst>
                </a:gridCol>
                <a:gridCol w="2695717">
                  <a:extLst>
                    <a:ext uri="{9D8B030D-6E8A-4147-A177-3AD203B41FA5}">
                      <a16:colId xmlns:a16="http://schemas.microsoft.com/office/drawing/2014/main" val="3109515250"/>
                    </a:ext>
                  </a:extLst>
                </a:gridCol>
              </a:tblGrid>
              <a:tr h="395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ROK 2025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PLANOWANE WYDATKI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DOCHODY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0755361"/>
                  </a:ext>
                </a:extLst>
              </a:tr>
              <a:tr h="8143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PRZEDSZKOLE NR 1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KRUPSKIM MŁYNIE Z ODDZIAŁEM W ZIĘTKU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2 283 320,00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 823 088,35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7863132"/>
                  </a:ext>
                </a:extLst>
              </a:tr>
              <a:tr h="8143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SZKOŁA PODSTAWOWA NR 1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KRUPSKIM MŁYNIE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4 226 320,00 zł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4 087 748,21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9397152"/>
                  </a:ext>
                </a:extLst>
              </a:tr>
              <a:tr h="8143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ZESPÓŁ SZKOLNO – PRZEDSZKOLNY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POTĘPIE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3 626 350,00 zł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2 798 434,35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6460846"/>
                  </a:ext>
                </a:extLst>
              </a:tr>
              <a:tr h="3952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RAZEM: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10 135 990,00 ZŁ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7 709 270,91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5645865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D3A10A44-E872-9642-04AC-325014D7BE0F}"/>
              </a:ext>
            </a:extLst>
          </p:cNvPr>
          <p:cNvSpPr txBox="1"/>
          <p:nvPr/>
        </p:nvSpPr>
        <p:spPr>
          <a:xfrm>
            <a:off x="600958" y="5573336"/>
            <a:ext cx="8147115" cy="392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Kwota jaka została przyznana na rok 2025 na potrzeby oświatowe wynosi 7 444 549 zł</a:t>
            </a:r>
            <a:endParaRPr lang="pl-PL" sz="1800" kern="100" dirty="0">
              <a:solidFill>
                <a:schemeClr val="accent2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40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D40AAA-AE02-E12D-5FD7-46758988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KOSZTY PONIESIONE W ROKU 2024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9ED64A6F-4DD6-BEE0-4C5C-7974F303F3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231927"/>
              </p:ext>
            </p:extLst>
          </p:nvPr>
        </p:nvGraphicFramePr>
        <p:xfrm>
          <a:off x="999241" y="1998483"/>
          <a:ext cx="7748832" cy="3345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9122">
                  <a:extLst>
                    <a:ext uri="{9D8B030D-6E8A-4147-A177-3AD203B41FA5}">
                      <a16:colId xmlns:a16="http://schemas.microsoft.com/office/drawing/2014/main" val="451003378"/>
                    </a:ext>
                  </a:extLst>
                </a:gridCol>
                <a:gridCol w="2429855">
                  <a:extLst>
                    <a:ext uri="{9D8B030D-6E8A-4147-A177-3AD203B41FA5}">
                      <a16:colId xmlns:a16="http://schemas.microsoft.com/office/drawing/2014/main" val="2915502103"/>
                    </a:ext>
                  </a:extLst>
                </a:gridCol>
                <a:gridCol w="2429855">
                  <a:extLst>
                    <a:ext uri="{9D8B030D-6E8A-4147-A177-3AD203B41FA5}">
                      <a16:colId xmlns:a16="http://schemas.microsoft.com/office/drawing/2014/main" val="2306689698"/>
                    </a:ext>
                  </a:extLst>
                </a:gridCol>
              </a:tblGrid>
              <a:tr h="326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ROK 2024 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WYDATKI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DOCHODY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537577"/>
                  </a:ext>
                </a:extLst>
              </a:tr>
              <a:tr h="6730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PRZEDSZKOLE NR 1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KRUPSKIM MŁYNIE Z ODDZIAŁEM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W ZIĘTKU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1 985 592,03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945 815,78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2582832"/>
                  </a:ext>
                </a:extLst>
              </a:tr>
              <a:tr h="6730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SZKOŁA PODSTAWOWA NR 1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KRUPSKIM MŁYNIE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4 135 524,45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3 506 204,65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66914"/>
                  </a:ext>
                </a:extLst>
              </a:tr>
              <a:tr h="9855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ZESPÓŁ SZKOLNO – PRZEDSZKOLNY </a:t>
                      </a:r>
                      <a:br>
                        <a:rPr lang="pl-PL" sz="1200" kern="100" dirty="0">
                          <a:effectLst/>
                        </a:rPr>
                      </a:br>
                      <a:r>
                        <a:rPr lang="pl-PL" sz="1200" kern="100" dirty="0">
                          <a:effectLst/>
                        </a:rPr>
                        <a:t>W POTĘPIE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0" dirty="0">
                          <a:effectLst/>
                          <a:latin typeface="Trebuchet MS" panose="020B0603020202020204" pitchFamily="34" charset="0"/>
                          <a:ea typeface="Aptos" panose="020B0004020202020204" pitchFamily="34" charset="0"/>
                        </a:rPr>
                        <a:t>3 282 299,94 </a:t>
                      </a:r>
                      <a:r>
                        <a:rPr lang="pl-PL" sz="1200" kern="100" dirty="0">
                          <a:effectLst/>
                        </a:rPr>
                        <a:t>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2 056 684,41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9808648"/>
                  </a:ext>
                </a:extLst>
              </a:tr>
              <a:tr h="326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RAZEM: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9 403 416,42 ZŁ</a:t>
                      </a:r>
                      <a:endParaRPr lang="pl-PL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6 508 704,84 ZŁ</a:t>
                      </a:r>
                      <a:endParaRPr lang="pl-PL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13205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5417BCB-C791-D959-0F92-E81CA5F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3130" y="5351815"/>
            <a:ext cx="64888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Kwota subwencji przyznana na rok 2024 wyniosła 5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745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261,00 zł.</a:t>
            </a: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006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F31713B-37A7-664F-BB3B-A91FCCA94998}"/>
              </a:ext>
            </a:extLst>
          </p:cNvPr>
          <p:cNvSpPr/>
          <p:nvPr/>
        </p:nvSpPr>
        <p:spPr>
          <a:xfrm>
            <a:off x="546755" y="678730"/>
            <a:ext cx="10463752" cy="496792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Łożenie na 2 szkoły podstawowe oraz 3 przedszkola (łącznie 4 oddziały- 2 oddziały </a:t>
            </a:r>
            <a:br>
              <a:rPr lang="pl-PL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 Krupskim Młynie, 1 oddział w Ziętku, 1 oddział w Potępie) na terenie Gminy Krupski Młyn jest dużym obciążeniem dla budżetu gminy. Z powodu małej liczby uczniów, wysokich wydatków na wynagrodzenia nauczycieli, stanowiących ok. 85% udziału w ogólnych kosztach bieżących wydatków </a:t>
            </a:r>
            <a:r>
              <a:rPr lang="pl-PL" sz="2000" kern="10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placówek oświatowych </a:t>
            </a:r>
            <a:r>
              <a:rPr lang="pl-PL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oraz konieczności dokonania remontów </a:t>
            </a:r>
            <a:br>
              <a:rPr lang="pl-PL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 każdej z placówek rosną koszty ponoszone na oświatę ze środków własnych gminy.</a:t>
            </a:r>
            <a:endParaRPr lang="pl-PL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735712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397</TotalTime>
  <Words>631</Words>
  <Application>Microsoft Office PowerPoint</Application>
  <PresentationFormat>Panoramiczny</PresentationFormat>
  <Paragraphs>219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Aptos</vt:lpstr>
      <vt:lpstr>Arial</vt:lpstr>
      <vt:lpstr>Times New Roman</vt:lpstr>
      <vt:lpstr>Trebuchet MS</vt:lpstr>
      <vt:lpstr>Wingdings 3</vt:lpstr>
      <vt:lpstr>Faseta</vt:lpstr>
      <vt:lpstr>PLANOWANE ZMIANY  W SIECI SZKÓŁ  I PRZEDSZKOLI </vt:lpstr>
      <vt:lpstr>JEDNYM Z POWODÓW PLANOWANYCH ZMIAN JEST NISKA DEMOGRAFIA W NASZEJ GMINIE </vt:lpstr>
      <vt:lpstr>NISKA DEMOGRAFIA WIĄŻE SIĘ Z MAŁĄ LICZEBNOŚCIĄ UCZNIÓW</vt:lpstr>
      <vt:lpstr>LICZBA DZIECI W KLASACH </vt:lpstr>
      <vt:lpstr>LICZBA DZIECI W PRZEDSZKOLACH</vt:lpstr>
      <vt:lpstr>Planowane zmiany dotyczą utworzenia jednej szkoły podstawowej w Krupskim Młynie oraz jednego przedszkola w Potępie.</vt:lpstr>
      <vt:lpstr>Prezentacja programu PowerPoint</vt:lpstr>
      <vt:lpstr>A TAKŻE WYSOKIE KOSZTY PONOSZONE PRZEZ GMINĘ </vt:lpstr>
      <vt:lpstr>KOSZTY PONIESIONE W ROKU 2024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Adamik</dc:creator>
  <cp:lastModifiedBy>Katarzyna Sadowska</cp:lastModifiedBy>
  <cp:revision>14</cp:revision>
  <dcterms:created xsi:type="dcterms:W3CDTF">2025-04-24T08:23:41Z</dcterms:created>
  <dcterms:modified xsi:type="dcterms:W3CDTF">2025-04-28T12:16:37Z</dcterms:modified>
</cp:coreProperties>
</file>